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2" y="696"/>
      </p:cViewPr>
      <p:guideLst>
        <p:guide orient="horz" pos="2160"/>
        <p:guide pos="386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5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hoisirmonmetier-paysdelaloire.fr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Marianne" panose="02000000000000000000" pitchFamily="50" charset="0"/>
              </a:rPr>
              <a:t>Construire son projet d’orientation en 3</a:t>
            </a:r>
            <a:r>
              <a:rPr lang="fr-FR" sz="4400" b="1" baseline="30000" dirty="0">
                <a:solidFill>
                  <a:schemeClr val="bg1"/>
                </a:solidFill>
                <a:latin typeface="Marianne" panose="02000000000000000000" pitchFamily="50" charset="0"/>
              </a:rPr>
              <a:t>ème</a:t>
            </a:r>
            <a:r>
              <a:rPr lang="fr-FR" sz="4400" b="1" dirty="0">
                <a:solidFill>
                  <a:schemeClr val="bg1"/>
                </a:solidFill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B92B0C69-59D6-4511-A5E2-6A5E45AE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366" y="1199733"/>
            <a:ext cx="4415268" cy="415629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8B2DFBD0-E5F2-46CB-8310-80C89A7AA23D}"/>
              </a:ext>
            </a:extLst>
          </p:cNvPr>
          <p:cNvSpPr txBox="1"/>
          <p:nvPr/>
        </p:nvSpPr>
        <p:spPr>
          <a:xfrm>
            <a:off x="0" y="56965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Elisabeth Martin</a:t>
            </a:r>
            <a:r>
              <a:rPr lang="fr-FR" sz="20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– </a:t>
            </a:r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Psychologue de l’Éducation Nationale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Conseil en orientation scolaire et professionnelle</a:t>
            </a:r>
          </a:p>
          <a:p>
            <a:pPr algn="ctr"/>
            <a:r>
              <a:rPr lang="fr-FR" sz="2000" b="1" i="1" dirty="0">
                <a:solidFill>
                  <a:schemeClr val="bg1"/>
                </a:solidFill>
                <a:latin typeface="Marianne" panose="02000000000000000000" pitchFamily="50" charset="0"/>
              </a:rPr>
              <a:t>Centre d’information et d’orientation (CIO) de Saumur – 02 41 51 02 30</a:t>
            </a:r>
          </a:p>
        </p:txBody>
      </p:sp>
    </p:spTree>
    <p:extLst>
      <p:ext uri="{BB962C8B-B14F-4D97-AF65-F5344CB8AC3E}">
        <p14:creationId xmlns:p14="http://schemas.microsoft.com/office/powerpoint/2010/main" val="37809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A282C79-51E4-43C7-B5BD-A101A07DA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" t="11687" b="4264"/>
          <a:stretch/>
        </p:blipFill>
        <p:spPr>
          <a:xfrm>
            <a:off x="916803" y="1214877"/>
            <a:ext cx="10237365" cy="46238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175177-04B8-4022-AC9F-366F79685FA0}"/>
              </a:ext>
            </a:extLst>
          </p:cNvPr>
          <p:cNvSpPr/>
          <p:nvPr/>
        </p:nvSpPr>
        <p:spPr>
          <a:xfrm>
            <a:off x="2423634" y="417244"/>
            <a:ext cx="7223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Le service en ligne affectation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32A57C-008B-4E4E-9BDE-7BA50D5DD8EB}"/>
              </a:ext>
            </a:extLst>
          </p:cNvPr>
          <p:cNvSpPr/>
          <p:nvPr/>
        </p:nvSpPr>
        <p:spPr>
          <a:xfrm>
            <a:off x="2061698" y="6051597"/>
            <a:ext cx="839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arianne" panose="02000000000000000000"/>
              </a:rPr>
              <a:t>https://affectation3e.phm.education.gouv.fr/pna-public</a:t>
            </a:r>
            <a:r>
              <a:rPr lang="fr-FR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9156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Le calendrier de l’orientation – Année scolaire 2023-2024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72A5F53-15ED-4A0B-B3D1-DE37BF30CFEA}"/>
              </a:ext>
            </a:extLst>
          </p:cNvPr>
          <p:cNvSpPr/>
          <p:nvPr/>
        </p:nvSpPr>
        <p:spPr>
          <a:xfrm>
            <a:off x="3576000" y="904973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Jusqu’au mois de décembre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3DF3485F-ADA3-433E-8C9F-CF1ABBC643DA}"/>
              </a:ext>
            </a:extLst>
          </p:cNvPr>
          <p:cNvSpPr/>
          <p:nvPr/>
        </p:nvSpPr>
        <p:spPr>
          <a:xfrm>
            <a:off x="3576000" y="1340074"/>
            <a:ext cx="504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Le temps de la réflexion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636E5845-7B61-464B-A4A0-2B661EE5FE64}"/>
              </a:ext>
            </a:extLst>
          </p:cNvPr>
          <p:cNvSpPr/>
          <p:nvPr/>
        </p:nvSpPr>
        <p:spPr>
          <a:xfrm>
            <a:off x="3576000" y="1775175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Mars 2024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B13FD4E-7905-447C-9404-64B9EFA79B76}"/>
              </a:ext>
            </a:extLst>
          </p:cNvPr>
          <p:cNvSpPr/>
          <p:nvPr/>
        </p:nvSpPr>
        <p:spPr>
          <a:xfrm>
            <a:off x="3576000" y="2210277"/>
            <a:ext cx="5040000" cy="1419044"/>
          </a:xfrm>
          <a:prstGeom prst="roundRect">
            <a:avLst>
              <a:gd name="adj" fmla="val 43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Intentions provisoires d’orientation exprimées par la famille : choix 2GT, 2pro ou 1CAP.</a:t>
            </a:r>
          </a:p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Le conseil de classe du 2ème trimestre émet un avis provisoire (qui n’est pas une décision d’orientation)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C180D9D4-0C5B-4760-BE96-87CE5898C14E}"/>
              </a:ext>
            </a:extLst>
          </p:cNvPr>
          <p:cNvSpPr/>
          <p:nvPr/>
        </p:nvSpPr>
        <p:spPr>
          <a:xfrm>
            <a:off x="3576000" y="3704423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Juin 2024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D95DBC89-8DEF-45B6-8DC4-9178C11E4E87}"/>
              </a:ext>
            </a:extLst>
          </p:cNvPr>
          <p:cNvSpPr/>
          <p:nvPr/>
        </p:nvSpPr>
        <p:spPr>
          <a:xfrm>
            <a:off x="3576000" y="4139525"/>
            <a:ext cx="5040000" cy="1167766"/>
          </a:xfrm>
          <a:prstGeom prst="roundRect">
            <a:avLst>
              <a:gd name="adj" fmla="val 43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Choix définitifs d’orientation exprimés par la famille : choix 2GT, 2pro, ou 1CAP</a:t>
            </a:r>
          </a:p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Propositions du conseil de classe du 3</a:t>
            </a:r>
            <a:r>
              <a:rPr lang="fr-FR" sz="1600" b="1" baseline="30000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ème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 trimestre.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8A37FDE7-F19A-4D70-954C-C18EDB75B811}"/>
              </a:ext>
            </a:extLst>
          </p:cNvPr>
          <p:cNvSpPr/>
          <p:nvPr/>
        </p:nvSpPr>
        <p:spPr>
          <a:xfrm>
            <a:off x="3576000" y="5382393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Juin 2024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661BCC6C-E744-4183-94AD-EB42EEE5AEC2}"/>
              </a:ext>
            </a:extLst>
          </p:cNvPr>
          <p:cNvSpPr/>
          <p:nvPr/>
        </p:nvSpPr>
        <p:spPr>
          <a:xfrm>
            <a:off x="3576000" y="5817494"/>
            <a:ext cx="504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Décision d’orientation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E6C763C2-DF61-4A68-8ADB-EFB16F42EC32}"/>
              </a:ext>
            </a:extLst>
          </p:cNvPr>
          <p:cNvSpPr/>
          <p:nvPr/>
        </p:nvSpPr>
        <p:spPr>
          <a:xfrm>
            <a:off x="9240892" y="2418155"/>
            <a:ext cx="1689964" cy="867819"/>
          </a:xfrm>
          <a:prstGeom prst="roundRect">
            <a:avLst>
              <a:gd name="adj" fmla="val 43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Service en ligne orientation – e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lyco</a:t>
            </a:r>
            <a:endParaRPr lang="fr-FR" sz="14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2EF1D024-15FA-4222-B557-6CE14EA0CA9F}"/>
              </a:ext>
            </a:extLst>
          </p:cNvPr>
          <p:cNvSpPr/>
          <p:nvPr/>
        </p:nvSpPr>
        <p:spPr>
          <a:xfrm>
            <a:off x="2061617" y="2502374"/>
            <a:ext cx="1017143" cy="852541"/>
          </a:xfrm>
          <a:prstGeom prst="roundRect">
            <a:avLst>
              <a:gd name="adj" fmla="val 43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Phase provisoire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3D9051C6-A48D-4009-A312-BDD7EA6C2DFF}"/>
              </a:ext>
            </a:extLst>
          </p:cNvPr>
          <p:cNvSpPr/>
          <p:nvPr/>
        </p:nvSpPr>
        <p:spPr>
          <a:xfrm>
            <a:off x="2061617" y="4297137"/>
            <a:ext cx="1017143" cy="852541"/>
          </a:xfrm>
          <a:prstGeom prst="roundRect">
            <a:avLst>
              <a:gd name="adj" fmla="val 43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Phase définitive</a:t>
            </a:r>
          </a:p>
        </p:txBody>
      </p:sp>
    </p:spTree>
    <p:extLst>
      <p:ext uri="{BB962C8B-B14F-4D97-AF65-F5344CB8AC3E}">
        <p14:creationId xmlns:p14="http://schemas.microsoft.com/office/powerpoint/2010/main" val="25357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L’affectation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672A5F53-15ED-4A0B-B3D1-DE37BF30CFEA}"/>
              </a:ext>
            </a:extLst>
          </p:cNvPr>
          <p:cNvSpPr/>
          <p:nvPr/>
        </p:nvSpPr>
        <p:spPr>
          <a:xfrm>
            <a:off x="504339" y="1896547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2</a:t>
            </a:r>
            <a:r>
              <a:rPr lang="fr-FR" b="1" baseline="30000" dirty="0">
                <a:latin typeface="Marianne" panose="02000000000000000000" pitchFamily="50" charset="0"/>
              </a:rPr>
              <a:t>nde</a:t>
            </a:r>
            <a:r>
              <a:rPr lang="fr-FR" b="1" dirty="0">
                <a:latin typeface="Marianne" panose="02000000000000000000" pitchFamily="50" charset="0"/>
              </a:rPr>
              <a:t> générale et technologique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B13FD4E-7905-447C-9404-64B9EFA79B76}"/>
              </a:ext>
            </a:extLst>
          </p:cNvPr>
          <p:cNvSpPr/>
          <p:nvPr/>
        </p:nvSpPr>
        <p:spPr>
          <a:xfrm>
            <a:off x="504339" y="2463549"/>
            <a:ext cx="5040000" cy="2864322"/>
          </a:xfrm>
          <a:prstGeom prst="roundRect">
            <a:avLst>
              <a:gd name="adj" fmla="val 43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Une affectation en fonction du secteur géographique. Sinon, demande de dérogation.</a:t>
            </a:r>
          </a:p>
          <a:p>
            <a:pPr marL="285750" indent="-285750" algn="just">
              <a:buFont typeface="Wingdings 3" panose="05040102010807070707" pitchFamily="18" charset="2"/>
              <a:buChar char=""/>
            </a:pPr>
            <a:endParaRPr lang="fr-FR" sz="16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Un recrutement particulier pour certains bacs :</a:t>
            </a:r>
          </a:p>
          <a:p>
            <a:pPr algn="just"/>
            <a:endParaRPr lang="fr-FR" sz="16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Pour les sections binationales</a:t>
            </a:r>
          </a:p>
          <a:p>
            <a:pPr algn="just" defTabSz="273050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	(ABIBAC, BACHIBAC, ESABAC)</a:t>
            </a:r>
          </a:p>
          <a:p>
            <a:pPr algn="just" defTabSz="273050"/>
            <a:endParaRPr lang="fr-FR" sz="16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  <a:p>
            <a:pPr marL="285750" indent="-285750" algn="just">
              <a:buFont typeface="Wingdings 3" panose="05040102010807070707" pitchFamily="18" charset="2"/>
              <a:buChar char="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Pour les secondes spécifiques</a:t>
            </a:r>
          </a:p>
          <a:p>
            <a:pPr algn="just" defTabSz="273050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	(STD2A, TMD)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A440745A-A132-4BC8-8D7F-897129A44849}"/>
              </a:ext>
            </a:extLst>
          </p:cNvPr>
          <p:cNvSpPr/>
          <p:nvPr/>
        </p:nvSpPr>
        <p:spPr>
          <a:xfrm>
            <a:off x="6327696" y="1919415"/>
            <a:ext cx="504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arianne" panose="02000000000000000000" pitchFamily="50" charset="0"/>
              </a:rPr>
              <a:t>2</a:t>
            </a:r>
            <a:r>
              <a:rPr lang="fr-FR" b="1" baseline="30000" dirty="0">
                <a:latin typeface="Marianne" panose="02000000000000000000" pitchFamily="50" charset="0"/>
              </a:rPr>
              <a:t>nde</a:t>
            </a:r>
            <a:r>
              <a:rPr lang="fr-FR" b="1" dirty="0">
                <a:latin typeface="Marianne" panose="02000000000000000000" pitchFamily="50" charset="0"/>
              </a:rPr>
              <a:t> professionnelle ou 1</a:t>
            </a:r>
            <a:r>
              <a:rPr lang="fr-FR" b="1" baseline="30000" dirty="0">
                <a:latin typeface="Marianne" panose="02000000000000000000" pitchFamily="50" charset="0"/>
              </a:rPr>
              <a:t>ère</a:t>
            </a:r>
            <a:r>
              <a:rPr lang="fr-FR" b="1" dirty="0">
                <a:latin typeface="Marianne" panose="02000000000000000000" pitchFamily="50" charset="0"/>
              </a:rPr>
              <a:t> année de CAP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1728A067-10A4-46B1-B1E7-966B31729313}"/>
              </a:ext>
            </a:extLst>
          </p:cNvPr>
          <p:cNvSpPr/>
          <p:nvPr/>
        </p:nvSpPr>
        <p:spPr>
          <a:xfrm>
            <a:off x="6471494" y="2463549"/>
            <a:ext cx="5040000" cy="1930902"/>
          </a:xfrm>
          <a:prstGeom prst="roundRect">
            <a:avLst>
              <a:gd name="adj" fmla="val 43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Une sélection (traitement informatisé) sur la base du dossier scolaire de l’élève (résultats, appréciations, motivation).</a:t>
            </a:r>
          </a:p>
          <a:p>
            <a:pPr algn="just"/>
            <a:endParaRPr lang="fr-FR" sz="16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Nécessité de formuler plusieurs vœux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88A55CA6-0696-475D-99F8-2880714D466A}"/>
              </a:ext>
            </a:extLst>
          </p:cNvPr>
          <p:cNvSpPr/>
          <p:nvPr/>
        </p:nvSpPr>
        <p:spPr>
          <a:xfrm>
            <a:off x="504339" y="943880"/>
            <a:ext cx="5040000" cy="36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Décision d’orientation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D2BF0FE2-0C44-4037-AB07-37A4355F330E}"/>
              </a:ext>
            </a:extLst>
          </p:cNvPr>
          <p:cNvSpPr/>
          <p:nvPr/>
        </p:nvSpPr>
        <p:spPr>
          <a:xfrm>
            <a:off x="6327696" y="762557"/>
            <a:ext cx="4558414" cy="8978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Vœux d’affectation (jusqu’à 10 dans l’académie et 5 hors académie) par ordre de préférence.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xmlns="" id="{20B7FF15-57F9-4777-AEBD-39EAFDE5CB9B}"/>
              </a:ext>
            </a:extLst>
          </p:cNvPr>
          <p:cNvSpPr/>
          <p:nvPr/>
        </p:nvSpPr>
        <p:spPr>
          <a:xfrm>
            <a:off x="5608851" y="1040235"/>
            <a:ext cx="718846" cy="13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5384A12A-CE22-4FC8-AAD4-51E29533E5EB}"/>
              </a:ext>
            </a:extLst>
          </p:cNvPr>
          <p:cNvSpPr/>
          <p:nvPr/>
        </p:nvSpPr>
        <p:spPr>
          <a:xfrm>
            <a:off x="8779496" y="4941116"/>
            <a:ext cx="2843653" cy="1665538"/>
          </a:xfrm>
          <a:prstGeom prst="roundRect">
            <a:avLst>
              <a:gd name="adj" fmla="val 43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Pour les élèves envisageant de poursuivre leur scolarité en lycée privé (voie pro ou voie GT), les démarches sont à faire directement auprès des établissements concernés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AEE4AD18-4401-4870-BFE3-F986A1E82578}"/>
              </a:ext>
            </a:extLst>
          </p:cNvPr>
          <p:cNvSpPr/>
          <p:nvPr/>
        </p:nvSpPr>
        <p:spPr>
          <a:xfrm>
            <a:off x="5786329" y="5371742"/>
            <a:ext cx="2843653" cy="1234912"/>
          </a:xfrm>
          <a:prstGeom prst="roundRect">
            <a:avLst>
              <a:gd name="adj" fmla="val 43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Pour les élèves intéressés par l’apprentissage : commencer les démarches de recherches d’entreprise en février/mars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D6D7687B-C98C-4DFD-9081-700663AB0265}"/>
              </a:ext>
            </a:extLst>
          </p:cNvPr>
          <p:cNvSpPr/>
          <p:nvPr/>
        </p:nvSpPr>
        <p:spPr>
          <a:xfrm>
            <a:off x="11016743" y="639154"/>
            <a:ext cx="1044624" cy="1101233"/>
          </a:xfrm>
          <a:prstGeom prst="roundRect">
            <a:avLst>
              <a:gd name="adj" fmla="val 437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Service en ligne affectation – e </a:t>
            </a:r>
            <a:r>
              <a:rPr lang="fr-FR" sz="1400" b="1" dirty="0" err="1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lyco</a:t>
            </a:r>
            <a:endParaRPr lang="fr-FR" sz="14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E5112A2C-8AB9-41C9-BF51-0A1419A6AEF5}"/>
              </a:ext>
            </a:extLst>
          </p:cNvPr>
          <p:cNvSpPr/>
          <p:nvPr/>
        </p:nvSpPr>
        <p:spPr>
          <a:xfrm>
            <a:off x="596815" y="5534872"/>
            <a:ext cx="4075853" cy="1071781"/>
          </a:xfrm>
          <a:prstGeom prst="roundRect">
            <a:avLst>
              <a:gd name="adj" fmla="val 437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Notification d’affectation fin juin/début juillet pour procéder </a:t>
            </a:r>
            <a:r>
              <a:rPr lang="fr-FR" sz="1600" b="1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à l’inscription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75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8" grpId="0" animBg="1"/>
      <p:bldP spid="19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Merci pour votre attention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92C0B6BC-AD0A-4335-BE7C-B24E0B93F166}"/>
              </a:ext>
            </a:extLst>
          </p:cNvPr>
          <p:cNvSpPr txBox="1"/>
          <p:nvPr/>
        </p:nvSpPr>
        <p:spPr>
          <a:xfrm>
            <a:off x="325314" y="1561797"/>
            <a:ext cx="115355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Mme </a:t>
            </a:r>
            <a:r>
              <a:rPr lang="fr-FR" sz="3200" b="1" dirty="0" smtClean="0">
                <a:solidFill>
                  <a:schemeClr val="bg1"/>
                </a:solidFill>
                <a:latin typeface="Marianne" panose="02000000000000000000" pitchFamily="50" charset="0"/>
              </a:rPr>
              <a:t>Elisabeth Martin</a:t>
            </a:r>
            <a:endParaRPr lang="fr-FR" sz="32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Psychologue de l’Éducation Nationale (Psy E.N. )</a:t>
            </a:r>
          </a:p>
          <a:p>
            <a:pPr marL="457200" indent="-457200" algn="ctr">
              <a:buFont typeface="Wingdings 3" panose="05040102010807070707" pitchFamily="18" charset="2"/>
              <a:buChar char=""/>
            </a:pP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Conseil en orientation scolaire et professionnelle</a:t>
            </a:r>
          </a:p>
          <a:p>
            <a:pPr marL="457200" indent="-457200" algn="ctr">
              <a:buFont typeface="Wingdings 3" panose="05040102010807070707" pitchFamily="18" charset="2"/>
              <a:buChar char=""/>
            </a:pPr>
            <a:endParaRPr lang="fr-FR" sz="32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Centre d’information et d’orientation (CIO) de Saumur (02 41 51 02 30)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8721C9E-94BB-41BB-947E-5DAC4D255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98" y="3429000"/>
            <a:ext cx="4879715" cy="17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7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Quelles sont les voies d’orientation possibles après la 3</a:t>
            </a:r>
            <a:r>
              <a:rPr lang="fr-FR" sz="3200" b="1" baseline="30000" dirty="0">
                <a:solidFill>
                  <a:schemeClr val="bg1"/>
                </a:solidFill>
                <a:latin typeface="Marianne" panose="02000000000000000000" pitchFamily="50" charset="0"/>
              </a:rPr>
              <a:t>ème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 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268928A-8694-44CF-ABA6-C237FB04B6D6}"/>
              </a:ext>
            </a:extLst>
          </p:cNvPr>
          <p:cNvSpPr/>
          <p:nvPr/>
        </p:nvSpPr>
        <p:spPr>
          <a:xfrm>
            <a:off x="826412" y="2133756"/>
            <a:ext cx="2472965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Terminale générale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346665F6-2C09-4D7D-B87C-EDF035CAD1EA}"/>
              </a:ext>
            </a:extLst>
          </p:cNvPr>
          <p:cNvSpPr/>
          <p:nvPr/>
        </p:nvSpPr>
        <p:spPr>
          <a:xfrm>
            <a:off x="826412" y="2999192"/>
            <a:ext cx="2472965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1</a:t>
            </a:r>
            <a:r>
              <a:rPr lang="fr-FR" sz="1400" b="1" baseline="30000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ère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 générale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3924D05B-0A32-4A0E-A735-863A6698550D}"/>
              </a:ext>
            </a:extLst>
          </p:cNvPr>
          <p:cNvSpPr/>
          <p:nvPr/>
        </p:nvSpPr>
        <p:spPr>
          <a:xfrm>
            <a:off x="826412" y="3867927"/>
            <a:ext cx="5028363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2</a:t>
            </a:r>
            <a:r>
              <a:rPr lang="fr-FR" sz="1400" b="1" baseline="30000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nde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 générale et technologique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BD0DFCF-7A5D-48C0-9805-A83C7FEB2481}"/>
              </a:ext>
            </a:extLst>
          </p:cNvPr>
          <p:cNvSpPr/>
          <p:nvPr/>
        </p:nvSpPr>
        <p:spPr>
          <a:xfrm>
            <a:off x="826412" y="4739961"/>
            <a:ext cx="5028363" cy="72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arianne" panose="02000000000000000000" pitchFamily="50" charset="0"/>
              </a:rPr>
              <a:t>Voie générale et technologique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08DE58B3-39F8-4A55-AE28-0A3B9F12A484}"/>
              </a:ext>
            </a:extLst>
          </p:cNvPr>
          <p:cNvSpPr/>
          <p:nvPr/>
        </p:nvSpPr>
        <p:spPr>
          <a:xfrm>
            <a:off x="826412" y="5608696"/>
            <a:ext cx="10530706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fr-FR" sz="5400" b="1" baseline="30000" dirty="0">
                <a:solidFill>
                  <a:schemeClr val="accent5">
                    <a:lumMod val="50000"/>
                  </a:schemeClr>
                </a:solidFill>
              </a:rPr>
              <a:t>ème</a:t>
            </a:r>
            <a:r>
              <a:rPr lang="fr-FR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6CC8D90E-4371-404F-9628-DF4124E18F73}"/>
              </a:ext>
            </a:extLst>
          </p:cNvPr>
          <p:cNvSpPr/>
          <p:nvPr/>
        </p:nvSpPr>
        <p:spPr>
          <a:xfrm>
            <a:off x="3381810" y="2133756"/>
            <a:ext cx="2472965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Terminale technologique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F773C5A2-9FB5-405A-ACB5-395CA36EA7B5}"/>
              </a:ext>
            </a:extLst>
          </p:cNvPr>
          <p:cNvSpPr/>
          <p:nvPr/>
        </p:nvSpPr>
        <p:spPr>
          <a:xfrm>
            <a:off x="3381810" y="2999192"/>
            <a:ext cx="2472965" cy="72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1</a:t>
            </a:r>
            <a:r>
              <a:rPr lang="fr-FR" sz="1400" b="1" baseline="30000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ère</a:t>
            </a:r>
            <a:r>
              <a:rPr lang="fr-FR" sz="1400" b="1" dirty="0">
                <a:latin typeface="Marianne" panose="02000000000000000000" pitchFamily="50" charset="0"/>
              </a:rPr>
              <a:t>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technologique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65124E80-CA90-4826-A5DE-D3A096446FAC}"/>
              </a:ext>
            </a:extLst>
          </p:cNvPr>
          <p:cNvSpPr/>
          <p:nvPr/>
        </p:nvSpPr>
        <p:spPr>
          <a:xfrm>
            <a:off x="6328752" y="2133756"/>
            <a:ext cx="2472965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Terminale professionnelle*</a:t>
            </a:r>
            <a:endParaRPr lang="fr-FR" sz="1400" b="1" dirty="0">
              <a:solidFill>
                <a:schemeClr val="accent2">
                  <a:lumMod val="50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7AB30F57-FB2C-42F6-8D1C-8B8CC7029D76}"/>
              </a:ext>
            </a:extLst>
          </p:cNvPr>
          <p:cNvSpPr/>
          <p:nvPr/>
        </p:nvSpPr>
        <p:spPr>
          <a:xfrm>
            <a:off x="6328753" y="2999192"/>
            <a:ext cx="2472965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1</a:t>
            </a:r>
            <a:r>
              <a:rPr lang="fr-FR" sz="1400" b="1" baseline="30000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ère 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professionnelle*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1A600FBC-94F3-4017-A666-D6983C4AB247}"/>
              </a:ext>
            </a:extLst>
          </p:cNvPr>
          <p:cNvSpPr/>
          <p:nvPr/>
        </p:nvSpPr>
        <p:spPr>
          <a:xfrm>
            <a:off x="6328754" y="3867927"/>
            <a:ext cx="2472965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2</a:t>
            </a:r>
            <a:r>
              <a:rPr lang="fr-FR" sz="1400" b="1" baseline="30000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nde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 professionnelle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A811EB1C-ABA3-45F1-9D44-1A83E645E04E}"/>
              </a:ext>
            </a:extLst>
          </p:cNvPr>
          <p:cNvSpPr/>
          <p:nvPr/>
        </p:nvSpPr>
        <p:spPr>
          <a:xfrm>
            <a:off x="6328754" y="4739961"/>
            <a:ext cx="5028364" cy="72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arianne" panose="02000000000000000000" pitchFamily="50" charset="0"/>
              </a:rPr>
              <a:t>Voie professionnelle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F913306A-E85A-4F5A-A224-8952084D2158}"/>
              </a:ext>
            </a:extLst>
          </p:cNvPr>
          <p:cNvSpPr/>
          <p:nvPr/>
        </p:nvSpPr>
        <p:spPr>
          <a:xfrm>
            <a:off x="8884153" y="2999192"/>
            <a:ext cx="2472965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2</a:t>
            </a:r>
            <a:r>
              <a:rPr lang="fr-FR" sz="1400" b="1" baseline="30000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ème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 année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779283F-211E-4CDD-86EE-0E6A4E4C37C9}"/>
              </a:ext>
            </a:extLst>
          </p:cNvPr>
          <p:cNvSpPr/>
          <p:nvPr/>
        </p:nvSpPr>
        <p:spPr>
          <a:xfrm>
            <a:off x="8884153" y="3867927"/>
            <a:ext cx="2472965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1</a:t>
            </a:r>
            <a:r>
              <a:rPr lang="fr-FR" sz="1400" b="1" baseline="30000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ère</a:t>
            </a:r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 année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xmlns="" id="{84A4B807-7B45-4956-85B5-A58EA561A1D9}"/>
              </a:ext>
            </a:extLst>
          </p:cNvPr>
          <p:cNvSpPr/>
          <p:nvPr/>
        </p:nvSpPr>
        <p:spPr>
          <a:xfrm>
            <a:off x="826412" y="1261722"/>
            <a:ext cx="2472965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BAC GÉNÉRAL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xmlns="" id="{D332E16A-135E-4588-A4DA-2F3F0149AB0E}"/>
              </a:ext>
            </a:extLst>
          </p:cNvPr>
          <p:cNvSpPr/>
          <p:nvPr/>
        </p:nvSpPr>
        <p:spPr>
          <a:xfrm>
            <a:off x="3381809" y="1261722"/>
            <a:ext cx="2472965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BAC TECHNOLOGIQUE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xmlns="" id="{9812CA44-A7B9-4369-904C-B429B1E01446}"/>
              </a:ext>
            </a:extLst>
          </p:cNvPr>
          <p:cNvSpPr/>
          <p:nvPr/>
        </p:nvSpPr>
        <p:spPr>
          <a:xfrm>
            <a:off x="6328751" y="1261722"/>
            <a:ext cx="2472965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BAC PRO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BAC PRO AGRICOLE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xmlns="" id="{FBE00EF9-1196-40A5-AECB-59804877B696}"/>
              </a:ext>
            </a:extLst>
          </p:cNvPr>
          <p:cNvSpPr/>
          <p:nvPr/>
        </p:nvSpPr>
        <p:spPr>
          <a:xfrm>
            <a:off x="8884153" y="2133756"/>
            <a:ext cx="2472965" cy="72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CAP*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CAPA*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BAC général, BAC technologique ou BAC professionnel ?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xmlns="" id="{F09F679D-6DE4-4D97-B748-67B0802EBB7F}"/>
              </a:ext>
            </a:extLst>
          </p:cNvPr>
          <p:cNvSpPr/>
          <p:nvPr/>
        </p:nvSpPr>
        <p:spPr>
          <a:xfrm>
            <a:off x="1060181" y="5598052"/>
            <a:ext cx="2880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Études plutôt longues (5ans) mais études courtes possibles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xmlns="" id="{94A6FBAA-C7CD-4DC7-B3FC-6CE429CEA9B4}"/>
              </a:ext>
            </a:extLst>
          </p:cNvPr>
          <p:cNvSpPr/>
          <p:nvPr/>
        </p:nvSpPr>
        <p:spPr>
          <a:xfrm>
            <a:off x="4656000" y="5598052"/>
            <a:ext cx="288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Études courtes majoritairement (2/3ans)</a:t>
            </a:r>
          </a:p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mais études longues possibles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xmlns="" id="{6ECB26EB-5835-4E80-9EEA-84BF73A0171C}"/>
              </a:ext>
            </a:extLst>
          </p:cNvPr>
          <p:cNvSpPr/>
          <p:nvPr/>
        </p:nvSpPr>
        <p:spPr>
          <a:xfrm>
            <a:off x="8251819" y="5598052"/>
            <a:ext cx="288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Insertion professionnelle majoritairement mais poursuite d’études possibles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9536AEB2-64A9-46CD-9D75-62B0BA24A153}"/>
              </a:ext>
            </a:extLst>
          </p:cNvPr>
          <p:cNvSpPr/>
          <p:nvPr/>
        </p:nvSpPr>
        <p:spPr>
          <a:xfrm>
            <a:off x="1060181" y="4730786"/>
            <a:ext cx="2880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Travail personnel important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849FEF2F-E59C-4F72-B9EE-27600EEEEC6C}"/>
              </a:ext>
            </a:extLst>
          </p:cNvPr>
          <p:cNvSpPr/>
          <p:nvPr/>
        </p:nvSpPr>
        <p:spPr>
          <a:xfrm>
            <a:off x="4656000" y="4730786"/>
            <a:ext cx="288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Travail en groupe</a:t>
            </a:r>
          </a:p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ou en autonomie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xmlns="" id="{69C05089-544F-480C-B54B-742DB759D56F}"/>
              </a:ext>
            </a:extLst>
          </p:cNvPr>
          <p:cNvSpPr/>
          <p:nvPr/>
        </p:nvSpPr>
        <p:spPr>
          <a:xfrm>
            <a:off x="8251819" y="4730786"/>
            <a:ext cx="288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Travail en groupe et expérience professionnelle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xmlns="" id="{9D927ED2-0268-4C2C-A094-0956D7692691}"/>
              </a:ext>
            </a:extLst>
          </p:cNvPr>
          <p:cNvSpPr/>
          <p:nvPr/>
        </p:nvSpPr>
        <p:spPr>
          <a:xfrm>
            <a:off x="1060181" y="3863520"/>
            <a:ext cx="2880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Argumenter et rédiger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xmlns="" id="{F43728EC-A4D6-443E-AC52-A7E7195FCD75}"/>
              </a:ext>
            </a:extLst>
          </p:cNvPr>
          <p:cNvSpPr/>
          <p:nvPr/>
        </p:nvSpPr>
        <p:spPr>
          <a:xfrm>
            <a:off x="4656000" y="3863520"/>
            <a:ext cx="288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Travaux pratiques en laboratoire, en salle info ou de technologie, en atelier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xmlns="" id="{A0387A12-CB01-49C1-9F50-711999EB8360}"/>
              </a:ext>
            </a:extLst>
          </p:cNvPr>
          <p:cNvSpPr/>
          <p:nvPr/>
        </p:nvSpPr>
        <p:spPr>
          <a:xfrm>
            <a:off x="8251819" y="3863520"/>
            <a:ext cx="288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Travaux pratiques et nombreux stages en entreprise (22 semaines)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75AD7402-E07D-42E5-A506-D3C336603977}"/>
              </a:ext>
            </a:extLst>
          </p:cNvPr>
          <p:cNvSpPr/>
          <p:nvPr/>
        </p:nvSpPr>
        <p:spPr>
          <a:xfrm>
            <a:off x="1060181" y="2996254"/>
            <a:ext cx="2880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Réfléchir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Analyser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Synthétiser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9AB2560C-414E-429A-97CD-6DD345A4C245}"/>
              </a:ext>
            </a:extLst>
          </p:cNvPr>
          <p:cNvSpPr/>
          <p:nvPr/>
        </p:nvSpPr>
        <p:spPr>
          <a:xfrm>
            <a:off x="4656000" y="2996254"/>
            <a:ext cx="288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Observer</a:t>
            </a:r>
          </a:p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Expérimenter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B22549F0-6D03-4AA6-A6B6-10ABD5E239F1}"/>
              </a:ext>
            </a:extLst>
          </p:cNvPr>
          <p:cNvSpPr/>
          <p:nvPr/>
        </p:nvSpPr>
        <p:spPr>
          <a:xfrm>
            <a:off x="8251819" y="2996254"/>
            <a:ext cx="288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Expérimenter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Agir en professionnel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965E9BF4-EBEF-4A58-8A14-6DE25C7C8E78}"/>
              </a:ext>
            </a:extLst>
          </p:cNvPr>
          <p:cNvSpPr/>
          <p:nvPr/>
        </p:nvSpPr>
        <p:spPr>
          <a:xfrm>
            <a:off x="1060181" y="2128988"/>
            <a:ext cx="2880000" cy="720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Enseignement</a:t>
            </a:r>
          </a:p>
          <a:p>
            <a:pPr algn="ctr"/>
            <a:r>
              <a:rPr lang="fr-FR" sz="14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théorique et abstrait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D0C3574D-0ABB-4F65-BC09-AF1F036EF0EB}"/>
              </a:ext>
            </a:extLst>
          </p:cNvPr>
          <p:cNvSpPr/>
          <p:nvPr/>
        </p:nvSpPr>
        <p:spPr>
          <a:xfrm>
            <a:off x="4656000" y="2128988"/>
            <a:ext cx="2880000" cy="72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Enseignement</a:t>
            </a:r>
          </a:p>
          <a:p>
            <a:pPr algn="ctr"/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Marianne" panose="02000000000000000000" pitchFamily="50" charset="0"/>
              </a:rPr>
              <a:t>appliqué et plus concret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446E9436-C77E-45F7-8C48-ABD15D884EFF}"/>
              </a:ext>
            </a:extLst>
          </p:cNvPr>
          <p:cNvSpPr/>
          <p:nvPr/>
        </p:nvSpPr>
        <p:spPr>
          <a:xfrm>
            <a:off x="8251819" y="2128988"/>
            <a:ext cx="2880000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Enseignement</a:t>
            </a:r>
          </a:p>
          <a:p>
            <a:pPr algn="ctr"/>
            <a:r>
              <a:rPr lang="fr-FR" sz="1400" b="1" dirty="0">
                <a:solidFill>
                  <a:schemeClr val="accent2">
                    <a:lumMod val="50000"/>
                  </a:schemeClr>
                </a:solidFill>
                <a:latin typeface="Marianne" panose="02000000000000000000" pitchFamily="50" charset="0"/>
              </a:rPr>
              <a:t>professionnel et qualifiant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xmlns="" id="{84A4B807-7B45-4956-85B5-A58EA561A1D9}"/>
              </a:ext>
            </a:extLst>
          </p:cNvPr>
          <p:cNvSpPr/>
          <p:nvPr/>
        </p:nvSpPr>
        <p:spPr>
          <a:xfrm>
            <a:off x="1060181" y="1261722"/>
            <a:ext cx="2880000" cy="72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BAC GÉNÉRAL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xmlns="" id="{D332E16A-135E-4588-A4DA-2F3F0149AB0E}"/>
              </a:ext>
            </a:extLst>
          </p:cNvPr>
          <p:cNvSpPr/>
          <p:nvPr/>
        </p:nvSpPr>
        <p:spPr>
          <a:xfrm>
            <a:off x="4656000" y="1261722"/>
            <a:ext cx="2880000" cy="72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BAC TECHNOLOGIQUE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xmlns="" id="{9812CA44-A7B9-4369-904C-B429B1E01446}"/>
              </a:ext>
            </a:extLst>
          </p:cNvPr>
          <p:cNvSpPr/>
          <p:nvPr/>
        </p:nvSpPr>
        <p:spPr>
          <a:xfrm>
            <a:off x="8251819" y="1261722"/>
            <a:ext cx="2880000" cy="720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BAC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3715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5" grpId="0" animBg="1"/>
      <p:bldP spid="36" grpId="0" animBg="1"/>
      <p:bldP spid="37" grpId="0" animBg="1"/>
      <p:bldP spid="28" grpId="0" animBg="1"/>
      <p:bldP spid="33" grpId="0" animBg="1"/>
      <p:bldP spid="34" grpId="0" animBg="1"/>
      <p:bldP spid="24" grpId="0" animBg="1"/>
      <p:bldP spid="25" grpId="0" animBg="1"/>
      <p:bldP spid="27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èche : bas 42">
            <a:extLst>
              <a:ext uri="{FF2B5EF4-FFF2-40B4-BE49-F238E27FC236}">
                <a16:creationId xmlns:a16="http://schemas.microsoft.com/office/drawing/2014/main" xmlns="" id="{3D6B5D77-48B5-4911-BF3C-E748C07A68B7}"/>
              </a:ext>
            </a:extLst>
          </p:cNvPr>
          <p:cNvSpPr/>
          <p:nvPr/>
        </p:nvSpPr>
        <p:spPr>
          <a:xfrm rot="8100000">
            <a:off x="7118023" y="3585123"/>
            <a:ext cx="455629" cy="96901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xmlns="" id="{0CDA1381-F093-4E8B-81C0-82B8A590F0A9}"/>
              </a:ext>
            </a:extLst>
          </p:cNvPr>
          <p:cNvSpPr/>
          <p:nvPr/>
        </p:nvSpPr>
        <p:spPr>
          <a:xfrm rot="13500000">
            <a:off x="4618347" y="3585123"/>
            <a:ext cx="455629" cy="969016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xmlns="" id="{93463E1F-DEB5-4103-A4CA-CFCA85344E05}"/>
              </a:ext>
            </a:extLst>
          </p:cNvPr>
          <p:cNvSpPr/>
          <p:nvPr/>
        </p:nvSpPr>
        <p:spPr>
          <a:xfrm>
            <a:off x="5868185" y="1947681"/>
            <a:ext cx="455629" cy="720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Comment construire son projet d’orientation ?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xmlns="" id="{84A4B807-7B45-4956-85B5-A58EA561A1D9}"/>
              </a:ext>
            </a:extLst>
          </p:cNvPr>
          <p:cNvSpPr/>
          <p:nvPr/>
        </p:nvSpPr>
        <p:spPr>
          <a:xfrm>
            <a:off x="4656000" y="1320066"/>
            <a:ext cx="2880000" cy="72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CONNAISSANCE DE SOI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8331FC5-591F-4F7C-9905-0ED531A34A38}"/>
              </a:ext>
            </a:extLst>
          </p:cNvPr>
          <p:cNvSpPr txBox="1"/>
          <p:nvPr/>
        </p:nvSpPr>
        <p:spPr>
          <a:xfrm>
            <a:off x="0" y="553353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Marianne" panose="02000000000000000000" pitchFamily="50" charset="0"/>
              </a:rPr>
              <a:t>Pour construire ton projet personnel d’orientation,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Marianne" panose="02000000000000000000" pitchFamily="50" charset="0"/>
              </a:rPr>
              <a:t>tu dois approfondir 3 domaines. 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A620DE53-7C83-4E3C-9679-92A32B61F976}"/>
              </a:ext>
            </a:extLst>
          </p:cNvPr>
          <p:cNvSpPr/>
          <p:nvPr/>
        </p:nvSpPr>
        <p:spPr>
          <a:xfrm>
            <a:off x="1776000" y="4247920"/>
            <a:ext cx="2880000" cy="72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LES FORMATIONS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xmlns="" id="{C1B0B0AE-93E8-4278-A00B-3EAB8ED03966}"/>
              </a:ext>
            </a:extLst>
          </p:cNvPr>
          <p:cNvSpPr/>
          <p:nvPr/>
        </p:nvSpPr>
        <p:spPr>
          <a:xfrm>
            <a:off x="7536000" y="4247920"/>
            <a:ext cx="288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LES MÉTIERS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xmlns="" id="{D72EF6BE-A57A-455B-A256-2305994D59A1}"/>
              </a:ext>
            </a:extLst>
          </p:cNvPr>
          <p:cNvSpPr/>
          <p:nvPr/>
        </p:nvSpPr>
        <p:spPr>
          <a:xfrm>
            <a:off x="4656000" y="2787079"/>
            <a:ext cx="2880000" cy="720000"/>
          </a:xfrm>
          <a:prstGeom prst="round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arianne" panose="02000000000000000000" pitchFamily="50" charset="0"/>
              </a:rPr>
              <a:t>MON PROJET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2" grpId="0" animBg="1"/>
      <p:bldP spid="29" grpId="0" animBg="1"/>
      <p:bldP spid="26" grpId="0" animBg="1"/>
      <p:bldP spid="32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Étape 1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Apprendre à me connaitre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709AFB69-887C-4C9A-9C5D-D33A30E972CD}"/>
              </a:ext>
            </a:extLst>
          </p:cNvPr>
          <p:cNvSpPr/>
          <p:nvPr/>
        </p:nvSpPr>
        <p:spPr>
          <a:xfrm>
            <a:off x="6778913" y="2618028"/>
            <a:ext cx="360000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Ce que j’aime faire</a:t>
            </a:r>
          </a:p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Mes centres d’intérêts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34AEEC17-8CC4-4CF2-A4F6-7E34CAA51B7E}"/>
              </a:ext>
            </a:extLst>
          </p:cNvPr>
          <p:cNvSpPr/>
          <p:nvPr/>
        </p:nvSpPr>
        <p:spPr>
          <a:xfrm>
            <a:off x="6198645" y="3517356"/>
            <a:ext cx="4760536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Ma personnalité, mes qualités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FB87B4F2-AF47-4B12-A2BD-D0CE6E5CEC80}"/>
              </a:ext>
            </a:extLst>
          </p:cNvPr>
          <p:cNvSpPr/>
          <p:nvPr/>
        </p:nvSpPr>
        <p:spPr>
          <a:xfrm>
            <a:off x="1813089" y="2620645"/>
            <a:ext cx="3600000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Ce que j’ai envie de faire</a:t>
            </a:r>
          </a:p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Mes envies pour plus tard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441B2568-0166-4477-887D-B8BC3A302881}"/>
              </a:ext>
            </a:extLst>
          </p:cNvPr>
          <p:cNvSpPr/>
          <p:nvPr/>
        </p:nvSpPr>
        <p:spPr>
          <a:xfrm>
            <a:off x="1232821" y="3517356"/>
            <a:ext cx="4760536" cy="7200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Marianne" panose="02000000000000000000" pitchFamily="50" charset="0"/>
              </a:rPr>
              <a:t>Mes aptitudes, mes capacités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E5D89BBE-C7F9-4F71-A3A9-D0BB0004B3DA}"/>
              </a:ext>
            </a:extLst>
          </p:cNvPr>
          <p:cNvSpPr txBox="1"/>
          <p:nvPr/>
        </p:nvSpPr>
        <p:spPr>
          <a:xfrm>
            <a:off x="-1" y="49654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MOI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5D8824B-12CF-45DD-A466-AFA35290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87" y="2000050"/>
            <a:ext cx="2867425" cy="2857899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819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Étape 2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Apprendre à connaitre les études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B90B024C-E2CD-4720-874A-B02E6A13E5F7}"/>
              </a:ext>
            </a:extLst>
          </p:cNvPr>
          <p:cNvSpPr/>
          <p:nvPr/>
        </p:nvSpPr>
        <p:spPr>
          <a:xfrm rot="19800000">
            <a:off x="6304520" y="2026542"/>
            <a:ext cx="3364144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Quel diplôme ?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D9CC95EB-B589-4922-81E6-22FA687A6DE4}"/>
              </a:ext>
            </a:extLst>
          </p:cNvPr>
          <p:cNvSpPr/>
          <p:nvPr/>
        </p:nvSpPr>
        <p:spPr>
          <a:xfrm>
            <a:off x="7063018" y="3436149"/>
            <a:ext cx="3297040" cy="72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Quels contenus 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4F42E816-4F43-4914-9D20-933E01772F26}"/>
              </a:ext>
            </a:extLst>
          </p:cNvPr>
          <p:cNvSpPr/>
          <p:nvPr/>
        </p:nvSpPr>
        <p:spPr>
          <a:xfrm rot="5400000">
            <a:off x="5259978" y="5132950"/>
            <a:ext cx="1672043" cy="720000"/>
          </a:xfrm>
          <a:prstGeom prst="roundRect">
            <a:avLst>
              <a:gd name="adj" fmla="val 50000"/>
            </a:avLst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Marianne" panose="02000000000000000000" pitchFamily="50" charset="0"/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Où 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AA63E868-206D-4674-8E34-59D14AC4C945}"/>
              </a:ext>
            </a:extLst>
          </p:cNvPr>
          <p:cNvSpPr/>
          <p:nvPr/>
        </p:nvSpPr>
        <p:spPr>
          <a:xfrm rot="1800000">
            <a:off x="6415140" y="5076862"/>
            <a:ext cx="3297040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Mobilité 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CEE38A5E-3396-4076-8CA1-715EFA1A2301}"/>
              </a:ext>
            </a:extLst>
          </p:cNvPr>
          <p:cNvSpPr/>
          <p:nvPr/>
        </p:nvSpPr>
        <p:spPr>
          <a:xfrm>
            <a:off x="1404594" y="3436149"/>
            <a:ext cx="3413220" cy="72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Combien de temps ?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0906C67C-6682-4FD2-ACE5-8657098C6940}"/>
              </a:ext>
            </a:extLst>
          </p:cNvPr>
          <p:cNvSpPr/>
          <p:nvPr/>
        </p:nvSpPr>
        <p:spPr>
          <a:xfrm rot="1800000">
            <a:off x="2586527" y="2096686"/>
            <a:ext cx="3234127" cy="7200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La sélection ?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71CF39AC-2469-43C5-AFEE-4A9F40D51630}"/>
              </a:ext>
            </a:extLst>
          </p:cNvPr>
          <p:cNvSpPr/>
          <p:nvPr/>
        </p:nvSpPr>
        <p:spPr>
          <a:xfrm rot="19800000">
            <a:off x="2493411" y="5041823"/>
            <a:ext cx="3156877" cy="720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Les débouchés ?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2DE3B8CA-1EC8-4F89-9230-FC870503EBCC}"/>
              </a:ext>
            </a:extLst>
          </p:cNvPr>
          <p:cNvSpPr/>
          <p:nvPr/>
        </p:nvSpPr>
        <p:spPr>
          <a:xfrm>
            <a:off x="4972186" y="1365132"/>
            <a:ext cx="2257342" cy="1263151"/>
          </a:xfrm>
          <a:prstGeom prst="roundRect">
            <a:avLst>
              <a:gd name="adj" fmla="val 1501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arianne" panose="02000000000000000000" pitchFamily="50" charset="0"/>
              </a:rPr>
              <a:t>Les formations</a:t>
            </a: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  <a:p>
            <a:pPr algn="ctr"/>
            <a:endParaRPr lang="fr-FR" sz="2000" b="1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6B9597D-D295-44CF-BCDE-A51D824A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31" y="1892950"/>
            <a:ext cx="3604938" cy="360000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4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Étape 3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  <a:sym typeface="Wingdings 3" panose="05040102010807070707" pitchFamily="18" charset="2"/>
              </a:rPr>
              <a:t> </a:t>
            </a:r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Apprendre à connaitre les métiers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3317A4-3E31-4D94-B662-2DD6C342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651" y="967567"/>
            <a:ext cx="9478698" cy="2905530"/>
          </a:xfrm>
          <a:prstGeom prst="roundRect">
            <a:avLst>
              <a:gd name="adj" fmla="val 8880"/>
            </a:avLst>
          </a:prstGeom>
          <a:ln>
            <a:noFill/>
          </a:ln>
          <a:effectLst/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BB13C38-ADFD-47F5-960B-39B5426FC0FB}"/>
              </a:ext>
            </a:extLst>
          </p:cNvPr>
          <p:cNvSpPr/>
          <p:nvPr/>
        </p:nvSpPr>
        <p:spPr>
          <a:xfrm>
            <a:off x="2506688" y="4086208"/>
            <a:ext cx="3224808" cy="72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Les qualités requises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8CF08E9C-5200-449A-8DA7-150DA1D7EF07}"/>
              </a:ext>
            </a:extLst>
          </p:cNvPr>
          <p:cNvSpPr/>
          <p:nvPr/>
        </p:nvSpPr>
        <p:spPr>
          <a:xfrm>
            <a:off x="2506688" y="4944047"/>
            <a:ext cx="3224808" cy="72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Les conditions de travail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60320E42-F399-4608-AAEB-270EE6FFBB96}"/>
              </a:ext>
            </a:extLst>
          </p:cNvPr>
          <p:cNvSpPr/>
          <p:nvPr/>
        </p:nvSpPr>
        <p:spPr>
          <a:xfrm>
            <a:off x="2506688" y="5801886"/>
            <a:ext cx="3224808" cy="72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L’évolution de carrière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987373F3-D562-4678-B3E7-9A70CAF28163}"/>
              </a:ext>
            </a:extLst>
          </p:cNvPr>
          <p:cNvSpPr/>
          <p:nvPr/>
        </p:nvSpPr>
        <p:spPr>
          <a:xfrm>
            <a:off x="6460506" y="4086208"/>
            <a:ext cx="3224808" cy="720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Les activités effectuées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1F3F7276-E417-48F7-B490-FBA94C97F6AC}"/>
              </a:ext>
            </a:extLst>
          </p:cNvPr>
          <p:cNvSpPr/>
          <p:nvPr/>
        </p:nvSpPr>
        <p:spPr>
          <a:xfrm>
            <a:off x="6460506" y="5801886"/>
            <a:ext cx="3224808" cy="720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Le salaire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72AC9B33-CAD6-44EF-A8E2-061AE534FC5E}"/>
              </a:ext>
            </a:extLst>
          </p:cNvPr>
          <p:cNvSpPr/>
          <p:nvPr/>
        </p:nvSpPr>
        <p:spPr>
          <a:xfrm>
            <a:off x="6460506" y="4944047"/>
            <a:ext cx="3224808" cy="720000"/>
          </a:xfrm>
          <a:prstGeom prst="roundRect">
            <a:avLst/>
          </a:prstGeom>
          <a:solidFill>
            <a:srgbClr val="FF8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arianne" panose="02000000000000000000" pitchFamily="50" charset="0"/>
              </a:rPr>
              <a:t>Les formations exigées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1696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Le site internet de l’ONISEP</a:t>
            </a:r>
          </a:p>
        </p:txBody>
      </p:sp>
      <p:pic>
        <p:nvPicPr>
          <p:cNvPr id="10" name="Image 3">
            <a:hlinkClick r:id="rId2"/>
            <a:extLst>
              <a:ext uri="{FF2B5EF4-FFF2-40B4-BE49-F238E27FC236}">
                <a16:creationId xmlns:a16="http://schemas.microsoft.com/office/drawing/2014/main" xmlns="" id="{247DC2A1-730C-4B4A-81CA-6EB43605F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00" y="857839"/>
            <a:ext cx="4022200" cy="5142322"/>
          </a:xfrm>
          <a:prstGeom prst="roundRect">
            <a:avLst>
              <a:gd name="adj" fmla="val 3756"/>
            </a:avLst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8EA98B2-3D2D-4BCC-94BB-59C6CDC78B31}"/>
              </a:ext>
            </a:extLst>
          </p:cNvPr>
          <p:cNvSpPr txBox="1"/>
          <p:nvPr/>
        </p:nvSpPr>
        <p:spPr>
          <a:xfrm>
            <a:off x="0" y="61274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Marianne" panose="02000000000000000000" pitchFamily="50" charset="0"/>
              </a:rPr>
              <a:t>www.onisep.fr</a:t>
            </a:r>
          </a:p>
        </p:txBody>
      </p:sp>
    </p:spTree>
    <p:extLst>
      <p:ext uri="{BB962C8B-B14F-4D97-AF65-F5344CB8AC3E}">
        <p14:creationId xmlns:p14="http://schemas.microsoft.com/office/powerpoint/2010/main" val="160543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E92C1A3-EBC8-48CB-A1B4-A40889540EDE}"/>
              </a:ext>
            </a:extLst>
          </p:cNvPr>
          <p:cNvSpPr txBox="1"/>
          <p:nvPr/>
        </p:nvSpPr>
        <p:spPr>
          <a:xfrm>
            <a:off x="0" y="2073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Marianne" panose="02000000000000000000" pitchFamily="50" charset="0"/>
              </a:rPr>
              <a:t>Le site internet de la Région Pays-de-la-Loire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8EA98B2-3D2D-4BCC-94BB-59C6CDC78B31}"/>
              </a:ext>
            </a:extLst>
          </p:cNvPr>
          <p:cNvSpPr txBox="1"/>
          <p:nvPr/>
        </p:nvSpPr>
        <p:spPr>
          <a:xfrm>
            <a:off x="0" y="61274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Marianne" panose="02000000000000000000" pitchFamily="50" charset="0"/>
              </a:rPr>
              <a:t>www.choisirmonmetier-paysdelaloire.fr</a:t>
            </a:r>
          </a:p>
        </p:txBody>
      </p:sp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xmlns="" id="{CA7ADB6D-D020-49AE-B893-2F991DA6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3119"/>
            <a:ext cx="9144000" cy="4978026"/>
          </a:xfrm>
          <a:prstGeom prst="roundRect">
            <a:avLst>
              <a:gd name="adj" fmla="val 4194"/>
            </a:avLst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11454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619</Words>
  <Application>Microsoft Office PowerPoint</Application>
  <PresentationFormat>Grand écran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Marianne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secadm</dc:creator>
  <cp:lastModifiedBy>BALZACADMIN</cp:lastModifiedBy>
  <cp:revision>32</cp:revision>
  <dcterms:created xsi:type="dcterms:W3CDTF">2023-12-11T13:29:06Z</dcterms:created>
  <dcterms:modified xsi:type="dcterms:W3CDTF">2023-12-19T16:33:58Z</dcterms:modified>
</cp:coreProperties>
</file>